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1" r:id="rId5"/>
    <p:sldId id="264" r:id="rId6"/>
    <p:sldId id="260" r:id="rId7"/>
    <p:sldId id="262" r:id="rId8"/>
    <p:sldId id="265" r:id="rId9"/>
    <p:sldId id="263" r:id="rId10"/>
    <p:sldId id="266" r:id="rId11"/>
    <p:sldId id="267" r:id="rId12"/>
    <p:sldId id="268" r:id="rId13"/>
    <p:sldId id="269" r:id="rId14"/>
    <p:sldId id="270" r:id="rId15"/>
    <p:sldId id="259" r:id="rId16"/>
    <p:sldId id="271" r:id="rId17"/>
    <p:sldId id="290" r:id="rId18"/>
    <p:sldId id="272" r:id="rId19"/>
    <p:sldId id="273" r:id="rId20"/>
    <p:sldId id="274" r:id="rId21"/>
    <p:sldId id="275" r:id="rId22"/>
    <p:sldId id="277" r:id="rId23"/>
    <p:sldId id="28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2"/>
    <p:restoredTop sz="66366"/>
  </p:normalViewPr>
  <p:slideViewPr>
    <p:cSldViewPr snapToGrid="0">
      <p:cViewPr varScale="1">
        <p:scale>
          <a:sx n="155" d="100"/>
          <a:sy n="155" d="100"/>
        </p:scale>
        <p:origin x="36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A387FD-176D-3548-8EFF-4A0D6DEED14D}" type="datetimeFigureOut">
              <a:rPr lang="en-US" smtClean="0"/>
              <a:t>1/15/24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137AB-5B38-0649-B188-032B5B6E8D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78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Individual-level VS. macro-level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A137AB-5B38-0649-B188-032B5B6E8DE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225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A137AB-5B38-0649-B188-032B5B6E8DE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262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F38E7-5402-3B34-AF7B-DDB55D7A1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4E065A-AE00-EAF0-945B-69AA4A60C8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5F176-1B83-BD6E-6A7E-02A0351B4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3B9C9-3DE7-0087-BC74-1C0B6F960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451D5-4337-A13E-135D-CE619B1F2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318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2E67A-052E-AF1F-B428-376909DB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CF0971-1E7F-9A42-8947-0F3C7D32B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4AAD-9D6B-E9BC-57FE-4337B2250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74068-6DD2-33A0-C333-5B61C747F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B24E4-3F70-950E-DE1A-C666A0054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11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49A29-0AA8-4260-8650-A06F73D2C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8F265F-D179-EC86-FB07-D61DD6F07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42AB2-6F52-C077-4F6C-AFA33E6F2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3C69F-7345-C7D1-5827-8081A66A7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D1678-11A2-A1E5-D6BA-8564546F8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666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6B567-C795-AF96-5570-283A4ED29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E537D-AA68-99EB-289E-4DD89ECEA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2917A-0DB7-A15D-93BB-A8E8198E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67CEA-F24A-B977-2F9B-BC112149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DB779-29BE-2EB4-31BA-94DEDE7B1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972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AF9CC-06E3-E4E1-4A34-C2BC130A0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9F695-6FBE-4F4B-0334-5E52D0441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973DF-288D-2449-115B-B8EEF70D3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02375-34E3-094F-2CD5-80C2197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696F9-9A49-BAB4-6D60-2B1FF6E1E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32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245C0-F250-DA12-86C2-BB9C93E88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743E8-D00C-A48C-C86B-34070000B8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72529-3E56-B839-F92E-1AF0E773F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E78617-7EEA-0C84-9627-6E7A25737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2EAB40-080D-FE16-C2BE-DA6F3FF20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739AF3-FAC5-A62E-DF08-8A6DB75E3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46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37818-AD13-DDA0-F56E-D6A1B9284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E196D1-FC55-584B-E41A-F12A355AE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9C575D-EF46-2FCD-F910-3081BF5BD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809028-9D8D-9C4D-FC5C-44863E6D1E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663A81-F82D-A47A-BDD4-4C31EBB90C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176400-F9A0-D309-0615-58B23BFA9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3FC3CB-2814-1D43-996B-87E855D6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361104-205F-E134-835E-992F1FD42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12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7E9C4-3DD1-A923-17AE-02747BD52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FEF5B7-5F86-923D-F812-E025F1E3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2CCCD-09BD-B677-28AA-05DD56C26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EEC48E-9118-397A-C7B3-384122731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09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489837-48C7-291C-CBAF-D1E045237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065BC8-2567-6229-235D-CB297A79B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D0D9C-A42E-92E3-ACFE-C672EB40D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3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422E9-9946-9066-2BB7-9B52492C4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48D2B-B9FA-C2BF-4033-DBF3FB2C7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F25182-2911-35D8-1AEE-BBFE61F065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5552C9-4C2B-DA86-6FEB-8A536394A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A14D4-5D3B-9005-3499-DBB6EF52F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A84C2-E2D5-CCBA-2460-CB69ABFBF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94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2D7A5-0B49-B873-A885-C71836840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A27D73-0120-F8B6-607E-7781A6B1F5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786709-FCA6-454C-0740-BA5620396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9B2B7C-BF6B-DEC8-B334-72F54CE20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E6AD0E-DC62-163E-61D0-2778FF02C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279CF-60C1-ED89-614C-4E8B0078C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198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451898-56B8-D32F-9E31-B5E11A582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728CC5-36F8-2C31-D9DE-AD7D1C6BE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086C7-5BAA-3D0B-0774-93705086B5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5DD4A-3D5E-5A42-93CD-331EAF55222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A58C0-300C-6464-8BDD-788686F3E7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FCD35-F8B9-DD9B-01B7-E072D925E9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33393-1885-3F40-B07C-B9006EED6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553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1720B-3C6F-A542-F858-2EA0784B70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Social Network Analysis</a:t>
            </a:r>
            <a:br>
              <a:rPr lang="en-US" dirty="0"/>
            </a:br>
            <a:r>
              <a:rPr lang="en-US" dirty="0"/>
              <a:t>IS 324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C413C4-A7A6-1CE8-65E4-B54656082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January 16, 2024</a:t>
            </a:r>
          </a:p>
          <a:p>
            <a:r>
              <a:rPr lang="en-US" dirty="0" err="1"/>
              <a:t>Jaihyun</a:t>
            </a:r>
            <a:r>
              <a:rPr lang="en-US" dirty="0"/>
              <a:t> Park</a:t>
            </a:r>
          </a:p>
          <a:p>
            <a:r>
              <a:rPr lang="en-US" dirty="0"/>
              <a:t>jaihyun2@Illinois.edu</a:t>
            </a:r>
          </a:p>
        </p:txBody>
      </p:sp>
    </p:spTree>
    <p:extLst>
      <p:ext uri="{BB962C8B-B14F-4D97-AF65-F5344CB8AC3E}">
        <p14:creationId xmlns:p14="http://schemas.microsoft.com/office/powerpoint/2010/main" val="2000499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5676D-FA4D-B342-B787-1E8460377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NetworkX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B3FF4-2602-7DC4-94FC-7480B96EF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9132" y="1825625"/>
            <a:ext cx="7664668" cy="4351338"/>
          </a:xfrm>
        </p:spPr>
        <p:txBody>
          <a:bodyPr/>
          <a:lstStyle/>
          <a:p>
            <a:r>
              <a:rPr lang="en-US" dirty="0" err="1"/>
              <a:t>NetworkX</a:t>
            </a:r>
            <a:r>
              <a:rPr lang="en-US" dirty="0"/>
              <a:t> is used to create graph objects.</a:t>
            </a:r>
          </a:p>
          <a:p>
            <a:r>
              <a:rPr lang="en-US" dirty="0"/>
              <a:t>The graph object can be accessed like a dictionary.</a:t>
            </a:r>
          </a:p>
          <a:p>
            <a:r>
              <a:rPr lang="en-US" dirty="0"/>
              <a:t>The graph object takes node attributes and edge attributes as a dictionary.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283E79-E978-86D8-1412-7CE4483FF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365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82929-0F6F-C14E-6902-7E4E68BE1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NetworkX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08239A-CEFD-C7F9-F44D-357BD90010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1494" y="5077509"/>
            <a:ext cx="5214506" cy="1415366"/>
          </a:xfrm>
        </p:spPr>
      </p:pic>
      <p:pic>
        <p:nvPicPr>
          <p:cNvPr id="7" name="Picture 6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D0A3BD34-726D-1A5E-45C0-23900E59C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83626"/>
            <a:ext cx="5099613" cy="1559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C13791-F5BC-8693-8DB4-BC6D63B16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735478"/>
            <a:ext cx="10756732" cy="802931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6D83FD3-48D8-1342-7F6D-18D7291E39A5}"/>
              </a:ext>
            </a:extLst>
          </p:cNvPr>
          <p:cNvSpPr txBox="1">
            <a:spLocks/>
          </p:cNvSpPr>
          <p:nvPr/>
        </p:nvSpPr>
        <p:spPr>
          <a:xfrm>
            <a:off x="6380426" y="5077509"/>
            <a:ext cx="5214506" cy="1505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Q: How can we access the value of ‘</a:t>
            </a:r>
            <a:r>
              <a:rPr lang="en-US" dirty="0" err="1"/>
              <a:t>degree_centrality</a:t>
            </a:r>
            <a:r>
              <a:rPr lang="en-US" dirty="0"/>
              <a:t>’ attribute for the node ‘</a:t>
            </a:r>
            <a:r>
              <a:rPr lang="en-US" dirty="0" err="1"/>
              <a:t>teamtrump</a:t>
            </a:r>
            <a:r>
              <a:rPr lang="en-US" dirty="0"/>
              <a:t>’?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296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A038B-3F9A-90F2-9AC2-019A6E600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Matplotlib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603F8-6920-7FF2-C5E4-86551FF52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Matplotlib is a visualization library. </a:t>
            </a:r>
          </a:p>
          <a:p>
            <a:r>
              <a:rPr lang="en-US" dirty="0"/>
              <a:t>Matplotlib supports a wide range of plot types.</a:t>
            </a:r>
          </a:p>
          <a:p>
            <a:pPr lvl="1"/>
            <a:r>
              <a:rPr lang="en-US" dirty="0"/>
              <a:t>Scatter plots</a:t>
            </a:r>
          </a:p>
          <a:p>
            <a:pPr lvl="1"/>
            <a:r>
              <a:rPr lang="en-US" dirty="0"/>
              <a:t>Line plots</a:t>
            </a:r>
          </a:p>
          <a:p>
            <a:pPr lvl="1"/>
            <a:r>
              <a:rPr lang="en-US" dirty="0"/>
              <a:t>Bar plots</a:t>
            </a:r>
          </a:p>
          <a:p>
            <a:pPr lvl="1"/>
            <a:r>
              <a:rPr lang="en-US" dirty="0"/>
              <a:t>Histograms</a:t>
            </a:r>
          </a:p>
          <a:p>
            <a:pPr lvl="1"/>
            <a:r>
              <a:rPr lang="en-US" dirty="0"/>
              <a:t>Pie charts</a:t>
            </a:r>
          </a:p>
          <a:p>
            <a:r>
              <a:rPr lang="en-US" dirty="0"/>
              <a:t>Matplotlib will serve as a plotting interface for network visualization.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904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0DE14-FE1C-85C9-1314-166EC3D9A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pic>
        <p:nvPicPr>
          <p:cNvPr id="7" name="Content Placeholder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AA05A8F-3658-3485-54C1-3555D26494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09507"/>
            <a:ext cx="10515600" cy="3972560"/>
          </a:xfr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0CCC6B9-A61D-350C-B458-39913A253F17}"/>
              </a:ext>
            </a:extLst>
          </p:cNvPr>
          <p:cNvSpPr txBox="1">
            <a:spLocks/>
          </p:cNvSpPr>
          <p:nvPr/>
        </p:nvSpPr>
        <p:spPr>
          <a:xfrm>
            <a:off x="5011388" y="1277404"/>
            <a:ext cx="6234544" cy="1505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Many layouts are available (e.g., </a:t>
            </a:r>
            <a:r>
              <a:rPr lang="en-US" dirty="0" err="1"/>
              <a:t>Kamada</a:t>
            </a:r>
            <a:r>
              <a:rPr lang="en-US" dirty="0"/>
              <a:t> </a:t>
            </a:r>
            <a:r>
              <a:rPr lang="en-US" dirty="0" err="1"/>
              <a:t>kawai</a:t>
            </a:r>
            <a:r>
              <a:rPr lang="en-US" dirty="0"/>
              <a:t>, Bipartite, Spring, Spectral, or Spiral)</a:t>
            </a:r>
          </a:p>
        </p:txBody>
      </p:sp>
    </p:spTree>
    <p:extLst>
      <p:ext uri="{BB962C8B-B14F-4D97-AF65-F5344CB8AC3E}">
        <p14:creationId xmlns:p14="http://schemas.microsoft.com/office/powerpoint/2010/main" val="631776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87726-A8B4-42C0-ACCD-804F64A7E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pic>
        <p:nvPicPr>
          <p:cNvPr id="5" name="Content Placeholder 4" descr="A network of dots and circles&#10;&#10;Description automatically generated">
            <a:extLst>
              <a:ext uri="{FF2B5EF4-FFF2-40B4-BE49-F238E27FC236}">
                <a16:creationId xmlns:a16="http://schemas.microsoft.com/office/drawing/2014/main" id="{8E48F6FC-DA52-9C81-F752-9BF6FE3AB1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195" y="1690688"/>
            <a:ext cx="4571609" cy="4351338"/>
          </a:xfrm>
        </p:spPr>
      </p:pic>
    </p:spTree>
    <p:extLst>
      <p:ext uri="{BB962C8B-B14F-4D97-AF65-F5344CB8AC3E}">
        <p14:creationId xmlns:p14="http://schemas.microsoft.com/office/powerpoint/2010/main" val="2284813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B7DCB-7FE4-A08A-634D-8C7A54393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course syllabus is available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8D4B2-34B5-BF7F-CB15-E1ADDD545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/>
              <a:t>https://</a:t>
            </a:r>
            <a:r>
              <a:rPr lang="en-US" sz="4000" dirty="0" err="1"/>
              <a:t>github.com</a:t>
            </a:r>
            <a:r>
              <a:rPr lang="en-US" sz="4000" dirty="0"/>
              <a:t>/park-jay/SP2024-IS324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497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8F397-9F82-F4D4-00FA-212F17412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social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3A2CE-3C85-052D-65B1-7ED713BDF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13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Many social science research</a:t>
            </a:r>
            <a:br>
              <a:rPr lang="en-US" dirty="0"/>
            </a:br>
            <a:r>
              <a:rPr lang="en-US" dirty="0"/>
              <a:t>can be done using </a:t>
            </a:r>
            <a:br>
              <a:rPr lang="en-US" dirty="0"/>
            </a:br>
            <a:r>
              <a:rPr lang="en-US" dirty="0"/>
              <a:t>computational approaches</a:t>
            </a:r>
            <a:br>
              <a:rPr lang="en-US" dirty="0"/>
            </a:br>
            <a:r>
              <a:rPr lang="en-US" dirty="0"/>
              <a:t>= Computational social </a:t>
            </a:r>
            <a:br>
              <a:rPr lang="en-US" dirty="0"/>
            </a:br>
            <a:r>
              <a:rPr lang="en-US" dirty="0"/>
              <a:t>science</a:t>
            </a:r>
          </a:p>
          <a:p>
            <a:r>
              <a:rPr lang="en-US" dirty="0"/>
              <a:t>We live life in the network.</a:t>
            </a:r>
          </a:p>
          <a:p>
            <a:r>
              <a:rPr lang="en-US" dirty="0"/>
              <a:t>What is connecting us? </a:t>
            </a:r>
          </a:p>
          <a:p>
            <a:r>
              <a:rPr lang="en-US" dirty="0"/>
              <a:t>How do we know we are </a:t>
            </a:r>
            <a:br>
              <a:rPr lang="en-US" dirty="0"/>
            </a:br>
            <a:r>
              <a:rPr lang="en-US" dirty="0"/>
              <a:t>connected?</a:t>
            </a:r>
          </a:p>
          <a:p>
            <a:r>
              <a:rPr lang="en-US" dirty="0"/>
              <a:t>What do we learn from </a:t>
            </a:r>
            <a:br>
              <a:rPr lang="en-US" dirty="0"/>
            </a:br>
            <a:r>
              <a:rPr lang="en-US" dirty="0"/>
              <a:t>social networks?</a:t>
            </a:r>
          </a:p>
        </p:txBody>
      </p:sp>
      <p:pic>
        <p:nvPicPr>
          <p:cNvPr id="5" name="Picture 4" descr="A red blue and yellow circles&#10;&#10;Description automatically generated">
            <a:extLst>
              <a:ext uri="{FF2B5EF4-FFF2-40B4-BE49-F238E27FC236}">
                <a16:creationId xmlns:a16="http://schemas.microsoft.com/office/drawing/2014/main" id="{F06D66F0-17CE-ED8E-06A5-FB7B4F670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353" y="1578150"/>
            <a:ext cx="5948179" cy="48462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AD940B-8114-12D5-0823-3477F6B644B9}"/>
              </a:ext>
            </a:extLst>
          </p:cNvPr>
          <p:cNvSpPr txBox="1"/>
          <p:nvPr/>
        </p:nvSpPr>
        <p:spPr>
          <a:xfrm>
            <a:off x="9903893" y="6424437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Lazer</a:t>
            </a:r>
            <a:r>
              <a:rPr lang="en-US" dirty="0"/>
              <a:t> et al., 2009</a:t>
            </a:r>
          </a:p>
        </p:txBody>
      </p:sp>
    </p:spTree>
    <p:extLst>
      <p:ext uri="{BB962C8B-B14F-4D97-AF65-F5344CB8AC3E}">
        <p14:creationId xmlns:p14="http://schemas.microsoft.com/office/powerpoint/2010/main" val="1368310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2F409-DE63-A58F-D64C-5B938711F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social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84352-96FD-1B87-130B-C90767BEB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Group Discussion (2-3 ppl)</a:t>
            </a:r>
          </a:p>
          <a:p>
            <a:pPr lvl="1"/>
            <a:r>
              <a:rPr lang="en-US" dirty="0"/>
              <a:t>What is connecting us? 	</a:t>
            </a:r>
          </a:p>
          <a:p>
            <a:pPr lvl="1"/>
            <a:r>
              <a:rPr lang="en-US" dirty="0"/>
              <a:t>How do we know we are connected?</a:t>
            </a:r>
          </a:p>
          <a:p>
            <a:pPr lvl="1"/>
            <a:r>
              <a:rPr lang="en-US" dirty="0"/>
              <a:t>What do we learn from social networks?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7297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3A550-8551-6F94-A70E-53F607C7E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social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48D4C-BF6B-AAE8-FC21-EF4190906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life is full of networks.</a:t>
            </a:r>
          </a:p>
          <a:p>
            <a:pPr lvl="1"/>
            <a:r>
              <a:rPr lang="en-US" dirty="0"/>
              <a:t>We check emails, message friends, make phone calls, check out books from libraries, and make purchases with credit cards.</a:t>
            </a:r>
          </a:p>
          <a:p>
            <a:pPr lvl="1"/>
            <a:r>
              <a:rPr lang="en-US" dirty="0"/>
              <a:t>We also use social media to get in touch with friends.</a:t>
            </a:r>
          </a:p>
          <a:p>
            <a:pPr lvl="1"/>
            <a:endParaRPr lang="en-US" dirty="0"/>
          </a:p>
          <a:p>
            <a:r>
              <a:rPr lang="en-US" dirty="0"/>
              <a:t>It has become an important component of living.</a:t>
            </a:r>
          </a:p>
          <a:p>
            <a:pPr lvl="1"/>
            <a:r>
              <a:rPr lang="en-US" dirty="0"/>
              <a:t>Imagine how often we open Snapchat, Instagram, or YouTube.</a:t>
            </a:r>
          </a:p>
          <a:p>
            <a:pPr lvl="1"/>
            <a:r>
              <a:rPr lang="en-US" dirty="0"/>
              <a:t>Imagine how lonely we will be if we are disconnected from family and friends.</a:t>
            </a:r>
          </a:p>
          <a:p>
            <a:endParaRPr lang="en-US" dirty="0"/>
          </a:p>
          <a:p>
            <a:r>
              <a:rPr lang="en-US" dirty="0"/>
              <a:t>Humans are social being: Emotional support + Entertaining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659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15276-B8B9-0D1D-537C-C542B5561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social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1D87D-B936-1F6B-F7CC-14D508634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 is connecting us? : Real-life network</a:t>
            </a:r>
          </a:p>
          <a:p>
            <a:pPr lvl="1"/>
            <a:r>
              <a:rPr lang="en-US" dirty="0"/>
              <a:t>Family</a:t>
            </a:r>
          </a:p>
          <a:p>
            <a:pPr lvl="1"/>
            <a:r>
              <a:rPr lang="en-US" dirty="0"/>
              <a:t>Hobby </a:t>
            </a:r>
          </a:p>
          <a:p>
            <a:pPr lvl="1"/>
            <a:r>
              <a:rPr lang="en-US" dirty="0"/>
              <a:t>Friends </a:t>
            </a:r>
          </a:p>
          <a:p>
            <a:pPr lvl="1"/>
            <a:r>
              <a:rPr lang="en-US" dirty="0"/>
              <a:t>Co-workers, or mentor-mentee</a:t>
            </a:r>
          </a:p>
          <a:p>
            <a:pPr lvl="1"/>
            <a:r>
              <a:rPr lang="en-US" dirty="0"/>
              <a:t>Neighbors</a:t>
            </a:r>
          </a:p>
          <a:p>
            <a:endParaRPr lang="en-US" dirty="0"/>
          </a:p>
          <a:p>
            <a:r>
              <a:rPr lang="en-US" dirty="0"/>
              <a:t>What is connecting us? : Virtual/Online network</a:t>
            </a:r>
          </a:p>
          <a:p>
            <a:pPr lvl="1"/>
            <a:r>
              <a:rPr lang="en-US" dirty="0"/>
              <a:t>Social media</a:t>
            </a:r>
          </a:p>
          <a:p>
            <a:pPr lvl="1"/>
            <a:r>
              <a:rPr lang="en-US" dirty="0"/>
              <a:t>Online games</a:t>
            </a:r>
          </a:p>
          <a:p>
            <a:endParaRPr lang="en-US" dirty="0"/>
          </a:p>
          <a:p>
            <a:r>
              <a:rPr lang="en-US" dirty="0"/>
              <a:t>The lines between real-life network and online network </a:t>
            </a:r>
            <a:br>
              <a:rPr lang="en-US" dirty="0"/>
            </a:br>
            <a:r>
              <a:rPr lang="en-US" dirty="0"/>
              <a:t>have become blurry.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02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8D5FD-AA25-1A23-4935-612E684B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18ED1-6B8E-F5B0-EE6A-9C509CFD2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06403"/>
          </a:xfrm>
        </p:spPr>
        <p:txBody>
          <a:bodyPr>
            <a:normAutofit/>
          </a:bodyPr>
          <a:lstStyle/>
          <a:p>
            <a:r>
              <a:rPr lang="en-US" dirty="0"/>
              <a:t>Who am I?</a:t>
            </a:r>
          </a:p>
          <a:p>
            <a:r>
              <a:rPr lang="en-US" dirty="0"/>
              <a:t>Who are you?</a:t>
            </a:r>
          </a:p>
          <a:p>
            <a:pPr lvl="1"/>
            <a:r>
              <a:rPr lang="en-US" dirty="0"/>
              <a:t>What is your name?</a:t>
            </a:r>
          </a:p>
          <a:p>
            <a:pPr lvl="1"/>
            <a:r>
              <a:rPr lang="en-US" dirty="0"/>
              <a:t>What is your major? (Double majoring in any other studies?)</a:t>
            </a:r>
          </a:p>
          <a:p>
            <a:pPr lvl="1"/>
            <a:r>
              <a:rPr lang="en-US" dirty="0"/>
              <a:t>What year are you in?</a:t>
            </a:r>
          </a:p>
          <a:p>
            <a:pPr lvl="1"/>
            <a:r>
              <a:rPr lang="en-US" dirty="0"/>
              <a:t>What do you expect to learn from the class?</a:t>
            </a:r>
          </a:p>
          <a:p>
            <a:pPr lvl="1"/>
            <a:r>
              <a:rPr lang="en-US" dirty="0"/>
              <a:t>What OS is your laptop? (Mac or Windows)</a:t>
            </a:r>
          </a:p>
          <a:p>
            <a:pPr lvl="1"/>
            <a:r>
              <a:rPr lang="en-US" dirty="0"/>
              <a:t>What is your programming background?</a:t>
            </a:r>
          </a:p>
          <a:p>
            <a:pPr lvl="2"/>
            <a:r>
              <a:rPr lang="en-US" dirty="0"/>
              <a:t>What classes have you taken?</a:t>
            </a:r>
          </a:p>
          <a:p>
            <a:pPr lvl="2"/>
            <a:r>
              <a:rPr lang="en-US" dirty="0"/>
              <a:t>Are you familiar with Python?</a:t>
            </a:r>
          </a:p>
          <a:p>
            <a:pPr lvl="3"/>
            <a:r>
              <a:rPr lang="en-US" dirty="0"/>
              <a:t>Beginner, intermediate, or advanced?</a:t>
            </a:r>
          </a:p>
          <a:p>
            <a:pPr lvl="2"/>
            <a:r>
              <a:rPr lang="en-US" dirty="0"/>
              <a:t>What professional experience do you have? (Any internship experience?)</a:t>
            </a:r>
          </a:p>
        </p:txBody>
      </p:sp>
    </p:spTree>
    <p:extLst>
      <p:ext uri="{BB962C8B-B14F-4D97-AF65-F5344CB8AC3E}">
        <p14:creationId xmlns:p14="http://schemas.microsoft.com/office/powerpoint/2010/main" val="20232662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E9349-AA2F-73AA-C4D1-425557D0F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social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88DA2-0158-0280-FCA0-0207B9FC4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do we know we are connected? : Real-life</a:t>
            </a:r>
          </a:p>
          <a:p>
            <a:pPr lvl="1"/>
            <a:r>
              <a:rPr lang="en-US" dirty="0"/>
              <a:t>What is being connected?</a:t>
            </a:r>
          </a:p>
          <a:p>
            <a:pPr lvl="2"/>
            <a:r>
              <a:rPr lang="en-US" dirty="0"/>
              <a:t>Entities (e.g., Humans, companies, or geographic locations)</a:t>
            </a:r>
          </a:p>
          <a:p>
            <a:pPr lvl="1"/>
            <a:r>
              <a:rPr lang="en-US" dirty="0"/>
              <a:t>How are they connected?</a:t>
            </a:r>
          </a:p>
          <a:p>
            <a:pPr lvl="2"/>
            <a:r>
              <a:rPr lang="en-US" dirty="0"/>
              <a:t>Relations (e.g., friends, co-workers, or neighbors)</a:t>
            </a:r>
          </a:p>
          <a:p>
            <a:endParaRPr lang="en-US" dirty="0"/>
          </a:p>
          <a:p>
            <a:r>
              <a:rPr lang="en-US" dirty="0"/>
              <a:t>How do we know we are connected? : Virtual/Online</a:t>
            </a:r>
          </a:p>
          <a:p>
            <a:pPr lvl="1"/>
            <a:r>
              <a:rPr lang="en-US" dirty="0"/>
              <a:t>What is being connected?</a:t>
            </a:r>
          </a:p>
          <a:p>
            <a:pPr lvl="2"/>
            <a:r>
              <a:rPr lang="en-US" dirty="0"/>
              <a:t>Entities </a:t>
            </a:r>
          </a:p>
          <a:p>
            <a:pPr lvl="1"/>
            <a:r>
              <a:rPr lang="en-US" dirty="0"/>
              <a:t>How are they connected?</a:t>
            </a:r>
          </a:p>
          <a:p>
            <a:pPr lvl="2"/>
            <a:r>
              <a:rPr lang="en-US" dirty="0"/>
              <a:t>Relations 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9213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F3F6C-90C0-415F-7A52-DB649B530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social science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A677B4-BCEA-99D8-6A18-04128C5A97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86404" y="2278001"/>
            <a:ext cx="5419192" cy="384554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3A718F-BED4-A9A2-C166-2815A2FDA0D3}"/>
              </a:ext>
            </a:extLst>
          </p:cNvPr>
          <p:cNvSpPr txBox="1"/>
          <p:nvPr/>
        </p:nvSpPr>
        <p:spPr>
          <a:xfrm>
            <a:off x="5198767" y="6123543"/>
            <a:ext cx="1794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Zhang et al. 2020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4B49ED-E7AD-0B74-34A0-7CFD64C0F8D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What do we learn from social network?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356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989A7-28B3-8D39-E4F1-0E83E062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social science</a:t>
            </a:r>
          </a:p>
        </p:txBody>
      </p:sp>
      <p:pic>
        <p:nvPicPr>
          <p:cNvPr id="5" name="Content Placeholder 4" descr="A diagram of a diagram of a person&#10;&#10;Description automatically generated">
            <a:extLst>
              <a:ext uri="{FF2B5EF4-FFF2-40B4-BE49-F238E27FC236}">
                <a16:creationId xmlns:a16="http://schemas.microsoft.com/office/drawing/2014/main" id="{0447E20D-B300-765C-7753-80D5961E98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76150" y="1690688"/>
            <a:ext cx="4239700" cy="431391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F1AC62-E851-DF16-838D-70E315127463}"/>
              </a:ext>
            </a:extLst>
          </p:cNvPr>
          <p:cNvSpPr txBox="1"/>
          <p:nvPr/>
        </p:nvSpPr>
        <p:spPr>
          <a:xfrm>
            <a:off x="5198767" y="6123543"/>
            <a:ext cx="1794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Zhang et al. 2020</a:t>
            </a:r>
          </a:p>
        </p:txBody>
      </p:sp>
    </p:spTree>
    <p:extLst>
      <p:ext uri="{BB962C8B-B14F-4D97-AF65-F5344CB8AC3E}">
        <p14:creationId xmlns:p14="http://schemas.microsoft.com/office/powerpoint/2010/main" val="19061151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56FF-643F-A025-8E37-31524FBE9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social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40559-6FDB-BEBC-6833-9EEF27A92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opportunity?</a:t>
            </a:r>
          </a:p>
        </p:txBody>
      </p:sp>
    </p:spTree>
    <p:extLst>
      <p:ext uri="{BB962C8B-B14F-4D97-AF65-F5344CB8AC3E}">
        <p14:creationId xmlns:p14="http://schemas.microsoft.com/office/powerpoint/2010/main" val="2940580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3A7CF-2FCC-2133-DE63-161EF2F8D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expect from the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D2E0-CAB5-901E-33A1-D863154EC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Social network theory</a:t>
            </a:r>
          </a:p>
          <a:p>
            <a:r>
              <a:rPr lang="en-US" dirty="0"/>
              <a:t>Introductory level of Python (</a:t>
            </a:r>
            <a:r>
              <a:rPr lang="en-US" dirty="0" err="1"/>
              <a:t>Jupyter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Pandas for reading/loading the data </a:t>
            </a:r>
          </a:p>
          <a:p>
            <a:pPr lvl="1"/>
            <a:r>
              <a:rPr lang="en-US" dirty="0"/>
              <a:t>Regular Expression for extracting nodes</a:t>
            </a:r>
          </a:p>
          <a:p>
            <a:pPr lvl="1"/>
            <a:r>
              <a:rPr lang="en-US" dirty="0" err="1"/>
              <a:t>NetworkX</a:t>
            </a:r>
            <a:r>
              <a:rPr lang="en-US" dirty="0"/>
              <a:t> for structuring network objects</a:t>
            </a:r>
          </a:p>
          <a:p>
            <a:pPr lvl="1"/>
            <a:r>
              <a:rPr lang="en-US" dirty="0"/>
              <a:t>Matplotlib for visualizing network objects</a:t>
            </a:r>
          </a:p>
          <a:p>
            <a:r>
              <a:rPr lang="en-US" dirty="0"/>
              <a:t>Network analysis from </a:t>
            </a:r>
            <a:r>
              <a:rPr lang="en-US" dirty="0" err="1"/>
              <a:t>NetworkX</a:t>
            </a:r>
            <a:endParaRPr lang="en-US" dirty="0"/>
          </a:p>
          <a:p>
            <a:pPr lvl="1"/>
            <a:r>
              <a:rPr lang="en-US" dirty="0" err="1"/>
              <a:t>Assortativity</a:t>
            </a:r>
            <a:endParaRPr lang="en-US" dirty="0"/>
          </a:p>
          <a:p>
            <a:pPr lvl="1"/>
            <a:r>
              <a:rPr lang="en-US" dirty="0"/>
              <a:t>Clustering</a:t>
            </a:r>
          </a:p>
          <a:p>
            <a:pPr lvl="1"/>
            <a:r>
              <a:rPr lang="en-US" dirty="0"/>
              <a:t>Structural holes</a:t>
            </a:r>
          </a:p>
          <a:p>
            <a:pPr lvl="1"/>
            <a:r>
              <a:rPr lang="en-US" dirty="0"/>
              <a:t>Community detection</a:t>
            </a:r>
          </a:p>
          <a:p>
            <a:r>
              <a:rPr lang="en-US" dirty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842435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1C934-6F6B-4494-8B69-4ED655711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expect from the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22F4C-966C-4B88-2B62-5CEA5757D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don’t have any Python experience,</a:t>
            </a:r>
          </a:p>
          <a:p>
            <a:pPr lvl="1"/>
            <a:r>
              <a:rPr lang="en-US" dirty="0"/>
              <a:t>Don’t be afraid.</a:t>
            </a:r>
          </a:p>
          <a:p>
            <a:pPr lvl="1"/>
            <a:r>
              <a:rPr lang="en-US" dirty="0"/>
              <a:t>Come talk to me if you have any questions, facing any difficulties, or any issues that I can be of help.</a:t>
            </a:r>
          </a:p>
          <a:p>
            <a:endParaRPr lang="en-US" dirty="0"/>
          </a:p>
          <a:p>
            <a:r>
              <a:rPr lang="en-US" dirty="0"/>
              <a:t>If you do have an advanced level of Python experience,</a:t>
            </a:r>
          </a:p>
          <a:p>
            <a:pPr lvl="1"/>
            <a:r>
              <a:rPr lang="en-US" dirty="0"/>
              <a:t>I expect you to actively participate in the class to learn more about network analysis.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935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EFDE1-E1CF-E0CE-008E-253398465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need for the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BB4A4-B1F5-9CD6-F1C4-5A8C24C6B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course does light-weighted coding, so we need a laptop.</a:t>
            </a:r>
          </a:p>
        </p:txBody>
      </p:sp>
    </p:spTree>
    <p:extLst>
      <p:ext uri="{BB962C8B-B14F-4D97-AF65-F5344CB8AC3E}">
        <p14:creationId xmlns:p14="http://schemas.microsoft.com/office/powerpoint/2010/main" val="3600889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6ACB-4292-8DD6-EF03-299BEA238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4DE44-1D99-FADB-313C-6A14E7506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6897" y="1825625"/>
            <a:ext cx="6886903" cy="4351338"/>
          </a:xfrm>
        </p:spPr>
        <p:txBody>
          <a:bodyPr>
            <a:normAutofit/>
          </a:bodyPr>
          <a:lstStyle/>
          <a:p>
            <a:r>
              <a:rPr lang="en-US" dirty="0"/>
              <a:t>Pandas loads the structured data into Python.</a:t>
            </a:r>
          </a:p>
          <a:p>
            <a:pPr lvl="1"/>
            <a:r>
              <a:rPr lang="en-US" dirty="0"/>
              <a:t>CSV</a:t>
            </a:r>
          </a:p>
          <a:p>
            <a:pPr lvl="1"/>
            <a:r>
              <a:rPr lang="en-US" dirty="0"/>
              <a:t>HTML</a:t>
            </a:r>
          </a:p>
          <a:p>
            <a:pPr lvl="1"/>
            <a:r>
              <a:rPr lang="en-US" dirty="0"/>
              <a:t>XML</a:t>
            </a:r>
          </a:p>
          <a:p>
            <a:pPr lvl="1"/>
            <a:r>
              <a:rPr lang="en-US" dirty="0"/>
              <a:t>JSON</a:t>
            </a:r>
          </a:p>
          <a:p>
            <a:r>
              <a:rPr lang="en-US" dirty="0"/>
              <a:t>Pandas </a:t>
            </a:r>
            <a:r>
              <a:rPr lang="en-US" dirty="0" err="1"/>
              <a:t>DataFrame</a:t>
            </a:r>
            <a:r>
              <a:rPr lang="en-US" dirty="0"/>
              <a:t> columns can be accessed through dictionary keys.</a:t>
            </a:r>
          </a:p>
          <a:p>
            <a:r>
              <a:rPr lang="en-US" dirty="0"/>
              <a:t>Pandas </a:t>
            </a:r>
            <a:r>
              <a:rPr lang="en-US" dirty="0" err="1"/>
              <a:t>DataFrame</a:t>
            </a:r>
            <a:r>
              <a:rPr lang="en-US" dirty="0"/>
              <a:t> values are similar to the list.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F570D4-36A0-0AEB-FF59-E7CCF368C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58328"/>
            <a:ext cx="3407979" cy="137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16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11350-5971-8DC3-FDDD-A8575A6F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924FB8-8306-350D-5624-3910FCDCAF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41537"/>
            <a:ext cx="10438996" cy="44799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DF5AE1-3A90-D465-B71F-C48814B53F45}"/>
              </a:ext>
            </a:extLst>
          </p:cNvPr>
          <p:cNvSpPr txBox="1"/>
          <p:nvPr/>
        </p:nvSpPr>
        <p:spPr>
          <a:xfrm>
            <a:off x="838200" y="1554054"/>
            <a:ext cx="4467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</a:t>
            </a:r>
            <a:r>
              <a:rPr lang="en-US" sz="2400" dirty="0" err="1"/>
              <a:t>allenai</a:t>
            </a:r>
            <a:r>
              <a:rPr lang="en-US" sz="2400" dirty="0"/>
              <a:t>/cord19</a:t>
            </a:r>
          </a:p>
        </p:txBody>
      </p:sp>
    </p:spTree>
    <p:extLst>
      <p:ext uri="{BB962C8B-B14F-4D97-AF65-F5344CB8AC3E}">
        <p14:creationId xmlns:p14="http://schemas.microsoft.com/office/powerpoint/2010/main" val="1106502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EA4D3-29D8-F52E-A2B6-588F7538E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711AB-9F65-B9A7-6387-CA4BBCB9C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Useful when finding the matching string.</a:t>
            </a:r>
          </a:p>
          <a:p>
            <a:pPr lvl="1"/>
            <a:r>
              <a:rPr lang="en-US" dirty="0"/>
              <a:t>Literal characters (Ordinary characters) (e.g., ‘A’, ‘a’ or ‘1’)</a:t>
            </a:r>
          </a:p>
          <a:p>
            <a:pPr lvl="1"/>
            <a:r>
              <a:rPr lang="en-US" dirty="0"/>
              <a:t>Special characters (e.g., ‘.’, ‘$’, or ‘+’)</a:t>
            </a:r>
          </a:p>
          <a:p>
            <a:pPr lvl="1"/>
            <a:endParaRPr lang="en-US" dirty="0"/>
          </a:p>
          <a:p>
            <a:r>
              <a:rPr lang="en-US" dirty="0"/>
              <a:t>When we need to identify nodes from social media data</a:t>
            </a:r>
          </a:p>
          <a:p>
            <a:pPr lvl="1"/>
            <a:r>
              <a:rPr lang="en-US" dirty="0"/>
              <a:t>Mention, retweets, or hashtags</a:t>
            </a:r>
          </a:p>
        </p:txBody>
      </p:sp>
    </p:spTree>
    <p:extLst>
      <p:ext uri="{BB962C8B-B14F-4D97-AF65-F5344CB8AC3E}">
        <p14:creationId xmlns:p14="http://schemas.microsoft.com/office/powerpoint/2010/main" val="3092221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070A9-F5F1-219E-E401-A5477E77D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</a:t>
            </a:r>
          </a:p>
        </p:txBody>
      </p:sp>
      <p:pic>
        <p:nvPicPr>
          <p:cNvPr id="5" name="Content Placeholder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27BE2EF4-50C4-ED22-D214-B79DFF0450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8441" y="1825625"/>
            <a:ext cx="10055118" cy="4351338"/>
          </a:xfrm>
        </p:spPr>
      </p:pic>
    </p:spTree>
    <p:extLst>
      <p:ext uri="{BB962C8B-B14F-4D97-AF65-F5344CB8AC3E}">
        <p14:creationId xmlns:p14="http://schemas.microsoft.com/office/powerpoint/2010/main" val="2698044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808</Words>
  <Application>Microsoft Macintosh PowerPoint</Application>
  <PresentationFormat>Widescreen</PresentationFormat>
  <Paragraphs>138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Aptos</vt:lpstr>
      <vt:lpstr>Arial</vt:lpstr>
      <vt:lpstr>Calibri</vt:lpstr>
      <vt:lpstr>Calibri Light</vt:lpstr>
      <vt:lpstr>Office Theme</vt:lpstr>
      <vt:lpstr>Social Network Analysis IS 324</vt:lpstr>
      <vt:lpstr>Welcome!</vt:lpstr>
      <vt:lpstr>What to expect from the class</vt:lpstr>
      <vt:lpstr>What I expect from the class</vt:lpstr>
      <vt:lpstr>What we need for the class</vt:lpstr>
      <vt:lpstr>Pandas</vt:lpstr>
      <vt:lpstr>Pandas</vt:lpstr>
      <vt:lpstr>Regular Expression</vt:lpstr>
      <vt:lpstr>Regular Expression</vt:lpstr>
      <vt:lpstr>NetworkX</vt:lpstr>
      <vt:lpstr>NetworkX</vt:lpstr>
      <vt:lpstr>Matplotlib</vt:lpstr>
      <vt:lpstr>Visualization</vt:lpstr>
      <vt:lpstr>Visualization</vt:lpstr>
      <vt:lpstr>The course syllabus is available </vt:lpstr>
      <vt:lpstr>Computational social science</vt:lpstr>
      <vt:lpstr>Computational social science</vt:lpstr>
      <vt:lpstr>Computational social science</vt:lpstr>
      <vt:lpstr>Computational social science</vt:lpstr>
      <vt:lpstr>Computational social science</vt:lpstr>
      <vt:lpstr>Computational social science</vt:lpstr>
      <vt:lpstr>Computational social science</vt:lpstr>
      <vt:lpstr>Computational social science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Network Analysis IS 324</dc:title>
  <dc:creator>Park, Jay</dc:creator>
  <cp:lastModifiedBy>Park, Jay</cp:lastModifiedBy>
  <cp:revision>71</cp:revision>
  <dcterms:created xsi:type="dcterms:W3CDTF">2024-01-13T17:11:34Z</dcterms:created>
  <dcterms:modified xsi:type="dcterms:W3CDTF">2024-01-15T17:59:42Z</dcterms:modified>
</cp:coreProperties>
</file>

<file path=docProps/thumbnail.jpeg>
</file>